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10" r:id="rId5"/>
    <p:sldId id="305" r:id="rId6"/>
    <p:sldId id="276" r:id="rId7"/>
    <p:sldId id="274" r:id="rId8"/>
    <p:sldId id="286" r:id="rId9"/>
    <p:sldId id="302" r:id="rId10"/>
    <p:sldId id="307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0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26"/>
  </p:normalViewPr>
  <p:slideViewPr>
    <p:cSldViewPr snapToGrid="0">
      <p:cViewPr>
        <p:scale>
          <a:sx n="80" d="100"/>
          <a:sy n="80" d="100"/>
        </p:scale>
        <p:origin x="82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mona Prabhu" userId="a299ff6db1285559" providerId="LiveId" clId="{28576321-E07C-4020-ACB0-FE05BAFE2898}"/>
    <pc:docChg chg="undo custSel modSld">
      <pc:chgData name="Remona Prabhu" userId="a299ff6db1285559" providerId="LiveId" clId="{28576321-E07C-4020-ACB0-FE05BAFE2898}" dt="2025-10-09T09:55:29.769" v="4" actId="1076"/>
      <pc:docMkLst>
        <pc:docMk/>
      </pc:docMkLst>
      <pc:sldChg chg="modSp mod">
        <pc:chgData name="Remona Prabhu" userId="a299ff6db1285559" providerId="LiveId" clId="{28576321-E07C-4020-ACB0-FE05BAFE2898}" dt="2025-10-09T09:03:41.233" v="3" actId="1076"/>
        <pc:sldMkLst>
          <pc:docMk/>
          <pc:sldMk cId="612500148" sldId="276"/>
        </pc:sldMkLst>
        <pc:picChg chg="mod">
          <ac:chgData name="Remona Prabhu" userId="a299ff6db1285559" providerId="LiveId" clId="{28576321-E07C-4020-ACB0-FE05BAFE2898}" dt="2025-10-09T09:03:41.233" v="3" actId="1076"/>
          <ac:picMkLst>
            <pc:docMk/>
            <pc:sldMk cId="612500148" sldId="276"/>
            <ac:picMk id="10" creationId="{C7ABC165-D40D-8B5F-577B-6E9CDDE1F8A8}"/>
          </ac:picMkLst>
        </pc:picChg>
      </pc:sldChg>
      <pc:sldChg chg="modSp mod">
        <pc:chgData name="Remona Prabhu" userId="a299ff6db1285559" providerId="LiveId" clId="{28576321-E07C-4020-ACB0-FE05BAFE2898}" dt="2025-10-09T09:55:29.769" v="4" actId="1076"/>
        <pc:sldMkLst>
          <pc:docMk/>
          <pc:sldMk cId="1323760052" sldId="302"/>
        </pc:sldMkLst>
        <pc:picChg chg="mod">
          <ac:chgData name="Remona Prabhu" userId="a299ff6db1285559" providerId="LiveId" clId="{28576321-E07C-4020-ACB0-FE05BAFE2898}" dt="2025-10-09T09:55:29.769" v="4" actId="1076"/>
          <ac:picMkLst>
            <pc:docMk/>
            <pc:sldMk cId="1323760052" sldId="302"/>
            <ac:picMk id="15" creationId="{3E0BFDF6-6638-4040-7CB9-71CC66D0AF0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Advanced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excel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Sales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DDAD-76AE-3D2E-8FDD-246B759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58521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Pivot table &amp; charts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E41C0-93E9-E572-5C39-182BD531D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66258B-571B-4B90-71A7-BEBE532AD7F5}"/>
              </a:ext>
            </a:extLst>
          </p:cNvPr>
          <p:cNvSpPr txBox="1"/>
          <p:nvPr/>
        </p:nvSpPr>
        <p:spPr>
          <a:xfrm>
            <a:off x="155448" y="767189"/>
            <a:ext cx="6858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Pivot Table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 – Sub Category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&amp;  Count of Sales</a:t>
            </a:r>
            <a:endParaRPr lang="en-US" sz="2400" b="1" u="none" strike="noStrike" dirty="0">
              <a:solidFill>
                <a:srgbClr val="000000"/>
              </a:solidFill>
              <a:latin typeface="Arial Rounded MT Bold" panose="020F0704030504030204" pitchFamily="34" charset="0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19B19-6DF4-43BA-DF43-48DCB4D77402}"/>
              </a:ext>
            </a:extLst>
          </p:cNvPr>
          <p:cNvSpPr txBox="1"/>
          <p:nvPr/>
        </p:nvSpPr>
        <p:spPr>
          <a:xfrm>
            <a:off x="7643873" y="1469890"/>
            <a:ext cx="101193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7D850-6C8B-D9CE-A246-9080522E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1608085"/>
            <a:ext cx="2333951" cy="4391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231F9-F365-34CC-E716-C4BF4DCB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9" y="2479744"/>
            <a:ext cx="736385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8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1ED2-5549-1EE3-38F3-98005BFF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612648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Pivot table &amp; charts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CD650-73C1-AB53-7A9C-9551819E4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E05C294-7B90-8036-0EE9-B4CDE3E78471}"/>
              </a:ext>
            </a:extLst>
          </p:cNvPr>
          <p:cNvSpPr txBox="1"/>
          <p:nvPr/>
        </p:nvSpPr>
        <p:spPr>
          <a:xfrm>
            <a:off x="36576" y="767189"/>
            <a:ext cx="591616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Pivot Table 5 – Years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&amp;  Count of Orders</a:t>
            </a:r>
            <a:endParaRPr lang="en-US" sz="2400" b="1" u="none" strike="noStrike" dirty="0">
              <a:solidFill>
                <a:srgbClr val="000000"/>
              </a:solidFill>
              <a:latin typeface="Arial Rounded MT Bold" panose="020F0704030504030204" pitchFamily="34" charset="0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6D5B6-6D87-2EAB-CF57-C74B5410265B}"/>
              </a:ext>
            </a:extLst>
          </p:cNvPr>
          <p:cNvSpPr txBox="1"/>
          <p:nvPr/>
        </p:nvSpPr>
        <p:spPr>
          <a:xfrm>
            <a:off x="8007095" y="767188"/>
            <a:ext cx="101193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18627-F5A6-6211-DC46-CD38333B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4" y="1448664"/>
            <a:ext cx="3647708" cy="175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23032-B956-4278-61EA-7792769E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84" y="1725631"/>
            <a:ext cx="729716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3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28A6-018C-9C36-8FE5-1B7F9A13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49377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Dashboard overview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7802-0AA8-B070-9556-9B9EE757C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1A279-3BEB-AEB9-D2F3-E3624F4A7619}"/>
              </a:ext>
            </a:extLst>
          </p:cNvPr>
          <p:cNvSpPr txBox="1"/>
          <p:nvPr/>
        </p:nvSpPr>
        <p:spPr>
          <a:xfrm>
            <a:off x="1368496" y="676656"/>
            <a:ext cx="9455008" cy="1450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3354" lvl="1" indent="-342900" algn="l">
              <a:lnSpc>
                <a:spcPts val="2873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Agrandir"/>
                <a:cs typeface="Agrandir"/>
                <a:sym typeface="Agrandir"/>
              </a:rPr>
              <a:t>Created a Superstore Sales Dashboard in Excel to summarize sales performance in a single interactive view.</a:t>
            </a:r>
          </a:p>
          <a:p>
            <a:pPr marL="583354" lvl="1" indent="-342900" algn="l">
              <a:lnSpc>
                <a:spcPts val="2873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Agrandir"/>
                <a:cs typeface="Agrandir"/>
                <a:sym typeface="Agrandir"/>
              </a:rPr>
              <a:t>Includes KPIs, Pivot Charts, and Slicers to track trends and compare performance across categories, segments, and shipping modes.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7EA5-DF9B-9F60-481D-B8B128F5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77" y="2127374"/>
            <a:ext cx="9008862" cy="46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7D32-F90A-420C-6467-115CA2C3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4672"/>
            <a:ext cx="6839712" cy="40233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if analysis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216E-22D0-1E6F-4A41-A994A5A1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5D89AB-F5F0-5655-ED30-0F669282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3" y="1975104"/>
            <a:ext cx="2257740" cy="924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576A34-780F-9678-287B-9E3F9A3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9" y="2682298"/>
            <a:ext cx="2810267" cy="18957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9265D3-C799-50F5-31D7-325BC2F1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752" y="4612109"/>
            <a:ext cx="3267531" cy="1962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93B197-CAC2-76C9-0A96-6038ED775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03" y="5129274"/>
            <a:ext cx="2476846" cy="924054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44FFCB22-1B48-1975-05C8-C13F1B2D4D34}"/>
              </a:ext>
            </a:extLst>
          </p:cNvPr>
          <p:cNvSpPr txBox="1"/>
          <p:nvPr/>
        </p:nvSpPr>
        <p:spPr>
          <a:xfrm>
            <a:off x="571903" y="3271266"/>
            <a:ext cx="3017520" cy="14859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b="1" dirty="0">
                <a:latin typeface="Arial Rounded MT Bold" panose="020F0704030504030204" pitchFamily="34" charset="0"/>
              </a:rPr>
              <a:t>Goal Seek:</a:t>
            </a:r>
          </a:p>
          <a:p>
            <a:endParaRPr lang="en-IN" sz="1100" dirty="0">
              <a:latin typeface="Arial Rounded MT Bold" panose="020F0704030504030204" pitchFamily="34" charset="0"/>
            </a:endParaRPr>
          </a:p>
          <a:p>
            <a:r>
              <a:rPr lang="en-IN" sz="1100" b="1" dirty="0">
                <a:latin typeface="Arial Rounded MT Bold" panose="020F0704030504030204" pitchFamily="34" charset="0"/>
              </a:rPr>
              <a:t>I</a:t>
            </a:r>
            <a:r>
              <a:rPr lang="en-IN" sz="1100" b="1" baseline="0" dirty="0">
                <a:latin typeface="Arial Rounded MT Bold" panose="020F0704030504030204" pitchFamily="34" charset="0"/>
              </a:rPr>
              <a:t> am set the  goal seek target  for specific product revenue is  </a:t>
            </a:r>
            <a:r>
              <a:rPr lang="en-IN" sz="1100" b="1" baseline="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90,000</a:t>
            </a:r>
            <a:r>
              <a:rPr lang="en-IN" sz="1100" b="1" baseline="0" dirty="0">
                <a:latin typeface="Arial Rounded MT Bold" panose="020F0704030504030204" pitchFamily="34" charset="0"/>
              </a:rPr>
              <a:t> .</a:t>
            </a:r>
          </a:p>
          <a:p>
            <a:endParaRPr lang="en-IN" sz="1100" b="1" baseline="0" dirty="0">
              <a:latin typeface="Arial Rounded MT Bold" panose="020F07040305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00" b="1" dirty="0">
                <a:solidFill>
                  <a:schemeClr val="dk1"/>
                </a:solidFill>
                <a:effectLst/>
                <a:latin typeface="Arial Rounded MT Bold" panose="020F0704030504030204" pitchFamily="34" charset="0"/>
              </a:rPr>
              <a:t>Using Goal seek, to achieve 90,000 Adjusted Sales</a:t>
            </a:r>
            <a:r>
              <a:rPr lang="en-IN" sz="1100" b="1" baseline="0" dirty="0">
                <a:solidFill>
                  <a:schemeClr val="dk1"/>
                </a:solidFill>
                <a:effectLst/>
                <a:latin typeface="Arial Rounded MT Bold" panose="020F0704030504030204" pitchFamily="34" charset="0"/>
              </a:rPr>
              <a:t> for a specific product</a:t>
            </a:r>
            <a:r>
              <a:rPr lang="en-IN" sz="1100" b="1" dirty="0">
                <a:solidFill>
                  <a:schemeClr val="dk1"/>
                </a:solidFill>
                <a:effectLst/>
                <a:latin typeface="Arial Rounded MT Bold" panose="020F0704030504030204" pitchFamily="34" charset="0"/>
              </a:rPr>
              <a:t>, 687.13 units must be sold.</a:t>
            </a:r>
            <a:endParaRPr lang="en-IN" dirty="0">
              <a:effectLst/>
              <a:latin typeface="Arial Rounded MT Bold" panose="020F0704030504030204" pitchFamily="34" charset="0"/>
            </a:endParaRPr>
          </a:p>
          <a:p>
            <a:endParaRPr lang="en-IN" sz="1100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A5B52-15DD-FB64-B16B-0A1DDD15CE11}"/>
              </a:ext>
            </a:extLst>
          </p:cNvPr>
          <p:cNvSpPr txBox="1"/>
          <p:nvPr/>
        </p:nvSpPr>
        <p:spPr>
          <a:xfrm>
            <a:off x="4493757" y="1336178"/>
            <a:ext cx="219352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Goal Seek</a:t>
            </a:r>
            <a:endParaRPr lang="en-US" sz="2400" b="1" u="none" strike="noStrike" dirty="0">
              <a:solidFill>
                <a:srgbClr val="000000"/>
              </a:solidFill>
              <a:latin typeface="Arial Rounded MT Bold" panose="020F0704030504030204" pitchFamily="34" charset="0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4B37CB-ECAA-3A69-0A33-CE1E4F75D835}"/>
              </a:ext>
            </a:extLst>
          </p:cNvPr>
          <p:cNvSpPr/>
          <p:nvPr/>
        </p:nvSpPr>
        <p:spPr>
          <a:xfrm>
            <a:off x="5362472" y="1975104"/>
            <a:ext cx="279376" cy="6731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Placeholder 8" descr="A person holding a phone with graphs and charts&#10;&#10;AI-generated content may be incorrect.">
            <a:extLst>
              <a:ext uri="{FF2B5EF4-FFF2-40B4-BE49-F238E27FC236}">
                <a16:creationId xmlns:a16="http://schemas.microsoft.com/office/drawing/2014/main" id="{C68724FD-D28A-AA19-8A8D-BD1BF1DB6A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27919" r="279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401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holding a phone with graphs and charts&#10;&#10;AI-generated content may be incorrect.">
            <a:extLst>
              <a:ext uri="{FF2B5EF4-FFF2-40B4-BE49-F238E27FC236}">
                <a16:creationId xmlns:a16="http://schemas.microsoft.com/office/drawing/2014/main" id="{CD41AA8F-C87E-E27C-7606-5267DD5B55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7919" r="2791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194BC-A7DA-A5AB-0B3D-22E140B9F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B84EDB-E517-7711-DAB0-E2ED7323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4672"/>
            <a:ext cx="6839712" cy="40233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if analysis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16694-0237-6BFE-38B5-2DBDB05349DB}"/>
              </a:ext>
            </a:extLst>
          </p:cNvPr>
          <p:cNvSpPr txBox="1"/>
          <p:nvPr/>
        </p:nvSpPr>
        <p:spPr>
          <a:xfrm>
            <a:off x="4493756" y="1336178"/>
            <a:ext cx="2711715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Scenario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31AF6-B95E-6FF1-2569-69C3A971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1674"/>
            <a:ext cx="4266459" cy="184592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8383194-2C09-43EF-F937-43CA52E384B5}"/>
              </a:ext>
            </a:extLst>
          </p:cNvPr>
          <p:cNvSpPr/>
          <p:nvPr/>
        </p:nvSpPr>
        <p:spPr>
          <a:xfrm>
            <a:off x="5709925" y="1975103"/>
            <a:ext cx="279376" cy="6731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74B528-FA46-E85C-023D-C04F03A2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756" y="2777398"/>
            <a:ext cx="2810268" cy="2091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4F45A3-7941-8B2B-B64B-F2F84633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755" y="4997600"/>
            <a:ext cx="2825105" cy="10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B811-D433-76AA-ADB6-6EA08863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49377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Macros and Automation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</a:b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BFC46-810E-E026-57AC-5E568B21F9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CE6D2-E889-C056-478F-5510A5B3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48" y="1362453"/>
            <a:ext cx="926592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6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CE2A-FB6A-D217-5B05-452EF6D9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" y="64008"/>
            <a:ext cx="6839712" cy="512064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Insights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29485-E829-4B4B-6E33-54476B250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2FD54B2A-B8D6-1510-8B90-E678815F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27" y="728793"/>
            <a:ext cx="677364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Consumer segment leads sales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 with nearly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₹9.95 lakh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, making it the strongest contributor among all segments.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Yearly growth is evident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, with orders steadily increasing and peaking 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3312 orders in 2017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Binders and Paper dominate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 in sub-category orders, while Copiers and Machines lag far behind.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Standard Class shipping generates the highest profit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 (₹1.64 lakh), whereas Same Day shipping yields the least.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Furniture has the highest discount rate (~17%)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, indicating that heavy discounts may be driving its sales more than other categories.</a:t>
            </a:r>
          </a:p>
        </p:txBody>
      </p:sp>
      <p:pic>
        <p:nvPicPr>
          <p:cNvPr id="22" name="Picture Placeholder 21" descr="A finger touching a blue globe&#10;&#10;AI-generated content may be incorrect.">
            <a:extLst>
              <a:ext uri="{FF2B5EF4-FFF2-40B4-BE49-F238E27FC236}">
                <a16:creationId xmlns:a16="http://schemas.microsoft.com/office/drawing/2014/main" id="{82E8FDB0-5DB5-FF78-7316-AA002DFD40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3183" r="131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646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7825-2008-3ED3-33DC-279CB933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92024"/>
            <a:ext cx="6839712" cy="548640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Recommendations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</a:b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Placeholder 6" descr="A person holding a tablet&#10;&#10;AI-generated content may be incorrect.">
            <a:extLst>
              <a:ext uri="{FF2B5EF4-FFF2-40B4-BE49-F238E27FC236}">
                <a16:creationId xmlns:a16="http://schemas.microsoft.com/office/drawing/2014/main" id="{3F0F6790-DC57-8C61-EA8A-544DB91A5F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18" r="318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1B111-D858-E108-1689-E95D2012A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29D856-B25B-7CC4-2E37-02619C7E5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03" y="1228397"/>
            <a:ext cx="723265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Focus on Consumer customers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– They buy the most, so give them offers or loyalty rewards to keep them coming back.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Plan for growing orders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 – Sales are going up each year, so keep enough stock and manage delivery well.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Promote popular items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 – Paper and Binders sell the most; bundle them with low-selling items like Copiers and Machines.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Improve shipping profit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Rounded MT Bold" panose="020F0704030504030204" pitchFamily="34" charset="0"/>
              </a:rPr>
              <a:t> – Standard Class makes the most profit, so encourage customers to use it. Check costs for Same Day delivery.</a:t>
            </a:r>
          </a:p>
        </p:txBody>
      </p:sp>
    </p:spTree>
    <p:extLst>
      <p:ext uri="{BB962C8B-B14F-4D97-AF65-F5344CB8AC3E}">
        <p14:creationId xmlns:p14="http://schemas.microsoft.com/office/powerpoint/2010/main" val="285991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45AF661-F07E-E090-6BA3-187B1FABAB13}"/>
              </a:ext>
            </a:extLst>
          </p:cNvPr>
          <p:cNvSpPr/>
          <p:nvPr/>
        </p:nvSpPr>
        <p:spPr>
          <a:xfrm>
            <a:off x="2692908" y="0"/>
            <a:ext cx="6806184" cy="68580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34ABB39-72D2-0469-51B6-B32CE50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30715" y="1629000"/>
            <a:ext cx="37305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FDF184D-5F49-9A8D-E883-55C70E0EF7A8}"/>
              </a:ext>
            </a:extLst>
          </p:cNvPr>
          <p:cNvSpPr/>
          <p:nvPr/>
        </p:nvSpPr>
        <p:spPr>
          <a:xfrm>
            <a:off x="2296369" y="558538"/>
            <a:ext cx="5904950" cy="5740924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1453896"/>
            <a:ext cx="5029200" cy="1344168"/>
          </a:xfrm>
        </p:spPr>
        <p:txBody>
          <a:bodyPr anchor="t"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Excel reinforcement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886200"/>
            <a:ext cx="4597557" cy="134416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Name :	Janarthanan M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Course &amp; Batch : DADS &amp; July(Offline)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Date : 09/09/2025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519D2C-FD65-C19F-A005-E4FF8E1503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103" r="21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592" y="484632"/>
            <a:ext cx="5961888" cy="56159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Project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4456" y="1188720"/>
            <a:ext cx="5650992" cy="1078992"/>
          </a:xfrm>
        </p:spPr>
        <p:txBody>
          <a:bodyPr anchor="t"/>
          <a:lstStyle/>
          <a:p>
            <a:pPr algn="just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	Analyze sales data to identify trends, understand performance, and provide insights.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64E90E1F-B085-96CF-E2DF-114F889FDCEB}"/>
              </a:ext>
            </a:extLst>
          </p:cNvPr>
          <p:cNvSpPr txBox="1">
            <a:spLocks/>
          </p:cNvSpPr>
          <p:nvPr/>
        </p:nvSpPr>
        <p:spPr>
          <a:xfrm>
            <a:off x="5894832" y="2484120"/>
            <a:ext cx="5961888" cy="56159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D3886-C55E-05F9-CFAB-2782F7A3655A}"/>
              </a:ext>
            </a:extLst>
          </p:cNvPr>
          <p:cNvSpPr txBox="1"/>
          <p:nvPr/>
        </p:nvSpPr>
        <p:spPr>
          <a:xfrm>
            <a:off x="6217920" y="3108960"/>
            <a:ext cx="5568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Analyze sales trends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 Identify high-performing products and sales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 Determine impact of 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</a:rPr>
              <a:t>Create dynamic dashboard with KPIs</a:t>
            </a:r>
          </a:p>
          <a:p>
            <a:endParaRPr lang="en-IN" sz="2000" dirty="0">
              <a:solidFill>
                <a:schemeClr val="bg2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Placeholder 9" descr="A person touching a screen with icons&#10;&#10;AI-generated content may be incorrect.">
            <a:extLst>
              <a:ext uri="{FF2B5EF4-FFF2-40B4-BE49-F238E27FC236}">
                <a16:creationId xmlns:a16="http://schemas.microsoft.com/office/drawing/2014/main" id="{C7ABC165-D40D-8B5F-577B-6E9CDDE1F8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6091" r="26091"/>
          <a:stretch>
            <a:fillRect/>
          </a:stretch>
        </p:blipFill>
        <p:spPr/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13D022-3790-5F1A-86CB-26F5CCB3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85" b="1"/>
          <a:stretch>
            <a:fillRect/>
          </a:stretch>
        </p:blipFill>
        <p:spPr>
          <a:xfrm>
            <a:off x="6983291" y="5269584"/>
            <a:ext cx="3553321" cy="9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5" y="0"/>
            <a:ext cx="7077645" cy="1033272"/>
          </a:xfrm>
        </p:spPr>
        <p:txBody>
          <a:bodyPr anchor="b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Data Description and Preparation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1" y="1124712"/>
            <a:ext cx="6830569" cy="5248653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Dataset Overview:</a:t>
            </a:r>
          </a:p>
          <a:p>
            <a:pPr marL="569836" lvl="1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Superstore Sales dataset with 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 Bold"/>
                <a:cs typeface="Poppins Bold"/>
                <a:sym typeface="Poppins Bold"/>
              </a:rPr>
              <a:t>9,995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 Bold"/>
                <a:cs typeface="Poppins Bold"/>
                <a:sym typeface="Poppins Bold"/>
              </a:rPr>
              <a:t>rows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 and 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 Bold"/>
              </a:rPr>
              <a:t>21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 Bold"/>
                <a:cs typeface="Poppins Bold"/>
                <a:sym typeface="Poppins Bold"/>
              </a:rPr>
              <a:t>columns.</a:t>
            </a:r>
          </a:p>
          <a:p>
            <a:pPr marL="589762" lvl="1" indent="-29488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Includes fields such as: 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 Bold"/>
                <a:cs typeface="Poppins Bold"/>
                <a:sym typeface="Poppins Bold"/>
              </a:rPr>
              <a:t>Order ID, Customer ID, Product ID, Category, Sub-Category, Sales, Quantity, Discount, Profit, etc.</a:t>
            </a:r>
          </a:p>
          <a:p>
            <a:pPr marL="589762" lvl="1" indent="-294881">
              <a:lnSpc>
                <a:spcPct val="100000"/>
              </a:lnSpc>
              <a:buFont typeface="Arial"/>
              <a:buChar char="•"/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Arial Rounded MT Bold" panose="020F0704030504030204" pitchFamily="34" charset="0"/>
              <a:ea typeface="Poppins Bold"/>
              <a:cs typeface="Poppins Bold"/>
              <a:sym typeface="Poppins Bold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Data Cleaning &amp; Preparation Steps:</a:t>
            </a:r>
          </a:p>
          <a:p>
            <a:pPr marL="569836" lvl="1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Removed duplicates.</a:t>
            </a:r>
          </a:p>
          <a:p>
            <a:pPr marL="569836" lvl="1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Converted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OrderDate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  &amp;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ShipDate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 from text to proper Date format (used Text-to-Columns for DMY conversion).</a:t>
            </a:r>
          </a:p>
          <a:p>
            <a:pPr marL="569836" lvl="1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Created helper columns for time-based analysis  (Weekday,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End_of_Month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).</a:t>
            </a:r>
          </a:p>
          <a:p>
            <a:pPr marL="284086" lvl="1">
              <a:lnSpc>
                <a:spcPct val="100000"/>
              </a:lnSpc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Built calculated fields:</a:t>
            </a:r>
          </a:p>
          <a:p>
            <a:pPr marL="1136344" lvl="2" indent="-37878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Adjusted_Sales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 = Sales - (Sales * Discount).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Arial Rounded MT Bold" panose="020F0704030504030204" pitchFamily="34" charset="0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9912096" y="4736592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 descr="A hand holding a circular object with text&#10;&#10;AI-generated content may be incorrect.">
            <a:extLst>
              <a:ext uri="{FF2B5EF4-FFF2-40B4-BE49-F238E27FC236}">
                <a16:creationId xmlns:a16="http://schemas.microsoft.com/office/drawing/2014/main" id="{01145582-F1D6-A097-FC45-FD568F3037E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1383" r="31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7CB91-C6DC-343A-3D22-DC16E49907A6}"/>
              </a:ext>
            </a:extLst>
          </p:cNvPr>
          <p:cNvSpPr txBox="1">
            <a:spLocks/>
          </p:cNvSpPr>
          <p:nvPr/>
        </p:nvSpPr>
        <p:spPr>
          <a:xfrm>
            <a:off x="6016752" y="0"/>
            <a:ext cx="5742432" cy="1033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Data Description 	Preparation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6DE345AE-7F71-573C-5A1F-BF0F4EBA842F}"/>
              </a:ext>
            </a:extLst>
          </p:cNvPr>
          <p:cNvSpPr txBox="1"/>
          <p:nvPr/>
        </p:nvSpPr>
        <p:spPr>
          <a:xfrm>
            <a:off x="5019872" y="1396119"/>
            <a:ext cx="5337107" cy="57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Before cleaning  and  After cleaning 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CECBE79-EA47-E843-354E-6CD11F5B8E59}"/>
              </a:ext>
            </a:extLst>
          </p:cNvPr>
          <p:cNvSpPr/>
          <p:nvPr/>
        </p:nvSpPr>
        <p:spPr>
          <a:xfrm>
            <a:off x="4246020" y="3249743"/>
            <a:ext cx="3218470" cy="2880000"/>
          </a:xfrm>
          <a:custGeom>
            <a:avLst/>
            <a:gdLst/>
            <a:ahLst/>
            <a:cxnLst/>
            <a:rect l="l" t="t" r="r" b="b"/>
            <a:pathLst>
              <a:path w="5808313" h="4986681">
                <a:moveTo>
                  <a:pt x="0" y="0"/>
                </a:moveTo>
                <a:lnTo>
                  <a:pt x="5808313" y="0"/>
                </a:lnTo>
                <a:lnTo>
                  <a:pt x="5808313" y="4986681"/>
                </a:lnTo>
                <a:lnTo>
                  <a:pt x="0" y="498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4570"/>
            </a:stretch>
          </a:blipFill>
        </p:spPr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9F51F394-FE0B-837B-9C3F-357EF7115F89}"/>
              </a:ext>
            </a:extLst>
          </p:cNvPr>
          <p:cNvSpPr/>
          <p:nvPr/>
        </p:nvSpPr>
        <p:spPr>
          <a:xfrm>
            <a:off x="8101825" y="3249919"/>
            <a:ext cx="3218400" cy="2880000"/>
          </a:xfrm>
          <a:custGeom>
            <a:avLst/>
            <a:gdLst/>
            <a:ahLst/>
            <a:cxnLst/>
            <a:rect l="l" t="t" r="r" b="b"/>
            <a:pathLst>
              <a:path w="5686749" h="4986681">
                <a:moveTo>
                  <a:pt x="0" y="0"/>
                </a:moveTo>
                <a:lnTo>
                  <a:pt x="5686749" y="0"/>
                </a:lnTo>
                <a:lnTo>
                  <a:pt x="5686749" y="4986681"/>
                </a:lnTo>
                <a:lnTo>
                  <a:pt x="0" y="498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7254B4-CFB0-D949-D64E-D0FD29D4937A}"/>
              </a:ext>
            </a:extLst>
          </p:cNvPr>
          <p:cNvCxnSpPr/>
          <p:nvPr/>
        </p:nvCxnSpPr>
        <p:spPr>
          <a:xfrm flipH="1">
            <a:off x="5855255" y="1971469"/>
            <a:ext cx="563833" cy="117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3F9DDE-7BA4-DCA8-5F2E-3D6FDEB4DB71}"/>
              </a:ext>
            </a:extLst>
          </p:cNvPr>
          <p:cNvCxnSpPr>
            <a:cxnSpLocks/>
          </p:cNvCxnSpPr>
          <p:nvPr/>
        </p:nvCxnSpPr>
        <p:spPr>
          <a:xfrm>
            <a:off x="8887968" y="1971468"/>
            <a:ext cx="649224" cy="117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73152"/>
            <a:ext cx="9848088" cy="877824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Key Metrics Calculation and Data Analysis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</a:b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AAEB28-E967-25DD-EC98-024539D97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85" b="1"/>
          <a:stretch>
            <a:fillRect/>
          </a:stretch>
        </p:blipFill>
        <p:spPr>
          <a:xfrm>
            <a:off x="927495" y="1794297"/>
            <a:ext cx="3553321" cy="930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65478-0E93-29DE-7950-B54290F840DA}"/>
              </a:ext>
            </a:extLst>
          </p:cNvPr>
          <p:cNvSpPr txBox="1"/>
          <p:nvPr/>
        </p:nvSpPr>
        <p:spPr>
          <a:xfrm>
            <a:off x="1234440" y="1362456"/>
            <a:ext cx="291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KEY METRICS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BFDF6-6638-4040-7CB9-71CC66D0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38" y="3159126"/>
            <a:ext cx="5077534" cy="2800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2C2525-D82E-5085-E019-61A038D48379}"/>
              </a:ext>
            </a:extLst>
          </p:cNvPr>
          <p:cNvSpPr txBox="1"/>
          <p:nvPr/>
        </p:nvSpPr>
        <p:spPr>
          <a:xfrm>
            <a:off x="6621997" y="2539679"/>
            <a:ext cx="340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KEY METRICS INSIGHTS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Placeholder 7" descr="A globe with a digital screen&#10;&#10;AI-generated content may be incorrect.">
            <a:extLst>
              <a:ext uri="{FF2B5EF4-FFF2-40B4-BE49-F238E27FC236}">
                <a16:creationId xmlns:a16="http://schemas.microsoft.com/office/drawing/2014/main" id="{A8CB8A30-9A4C-8B1E-6241-CF9F7E8AA8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8342" r="18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37160"/>
            <a:ext cx="10122632" cy="429768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PIVOT TABLE &amp;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71AF9C2-621E-B862-1168-0097DBF083DD}"/>
              </a:ext>
            </a:extLst>
          </p:cNvPr>
          <p:cNvSpPr txBox="1"/>
          <p:nvPr/>
        </p:nvSpPr>
        <p:spPr>
          <a:xfrm>
            <a:off x="155448" y="822053"/>
            <a:ext cx="699516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Pivot Table 1 – Adjusted Sales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&amp; Average Sales</a:t>
            </a:r>
            <a:endParaRPr lang="en-US" sz="2400" b="1" u="none" strike="noStrike" dirty="0">
              <a:solidFill>
                <a:srgbClr val="000000"/>
              </a:solidFill>
              <a:latin typeface="Arial Rounded MT Bold" panose="020F0704030504030204" pitchFamily="34" charset="0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9636C-671E-EC3D-0067-4D7416E8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22" y="1728327"/>
            <a:ext cx="4772691" cy="1133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F90BC3-E6A9-658C-968B-C727C903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31" y="3471275"/>
            <a:ext cx="7316221" cy="2819794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4A21D63A-8E24-DDEA-A4FB-806C7D80E7C5}"/>
              </a:ext>
            </a:extLst>
          </p:cNvPr>
          <p:cNvSpPr txBox="1"/>
          <p:nvPr/>
        </p:nvSpPr>
        <p:spPr>
          <a:xfrm>
            <a:off x="7643873" y="2720080"/>
            <a:ext cx="101193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761A-B954-A9B8-F852-32F25539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585216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Pivot table &amp; charts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2DE94-195B-CD47-C23B-6E6FA0C87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2FD024-B9BA-F2D0-E4F1-F07FA7FFB8C8}"/>
              </a:ext>
            </a:extLst>
          </p:cNvPr>
          <p:cNvSpPr txBox="1"/>
          <p:nvPr/>
        </p:nvSpPr>
        <p:spPr>
          <a:xfrm>
            <a:off x="155448" y="767189"/>
            <a:ext cx="6858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Pivot Table 2 –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Category</a:t>
            </a: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&amp; Average Discount</a:t>
            </a:r>
            <a:endParaRPr lang="en-US" sz="2400" b="1" u="none" strike="noStrike" dirty="0">
              <a:solidFill>
                <a:srgbClr val="000000"/>
              </a:solidFill>
              <a:latin typeface="Arial Rounded MT Bold" panose="020F0704030504030204" pitchFamily="34" charset="0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7697B-6C36-0286-90FD-4948B3DE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03" y="1640120"/>
            <a:ext cx="3646929" cy="1541991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B17A2B8C-B22F-2D0B-EB98-57E2CC2D80E5}"/>
              </a:ext>
            </a:extLst>
          </p:cNvPr>
          <p:cNvSpPr txBox="1"/>
          <p:nvPr/>
        </p:nvSpPr>
        <p:spPr>
          <a:xfrm>
            <a:off x="7643873" y="2896354"/>
            <a:ext cx="101193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2C5D5-871D-15F5-D5E3-453CF733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31" y="3675890"/>
            <a:ext cx="7316221" cy="2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1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A49F-F17D-8D9E-813E-A0EF7780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457200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Pivot table &amp; charts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78106-E8F9-A9B3-772A-3A7E5039FA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4DE188-980F-5190-0DFF-3705D81262B5}"/>
              </a:ext>
            </a:extLst>
          </p:cNvPr>
          <p:cNvSpPr txBox="1"/>
          <p:nvPr/>
        </p:nvSpPr>
        <p:spPr>
          <a:xfrm>
            <a:off x="155448" y="767189"/>
            <a:ext cx="6858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Pivot Table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3</a:t>
            </a: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 –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Ship Mode</a:t>
            </a: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&amp;  Sum of Profit</a:t>
            </a:r>
            <a:endParaRPr lang="en-US" sz="2400" b="1" u="none" strike="noStrike" dirty="0">
              <a:solidFill>
                <a:srgbClr val="000000"/>
              </a:solidFill>
              <a:latin typeface="Arial Rounded MT Bold" panose="020F0704030504030204" pitchFamily="34" charset="0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EA97F-8505-9BE0-82FB-B433638C3381}"/>
              </a:ext>
            </a:extLst>
          </p:cNvPr>
          <p:cNvSpPr txBox="1"/>
          <p:nvPr/>
        </p:nvSpPr>
        <p:spPr>
          <a:xfrm>
            <a:off x="7643873" y="2896354"/>
            <a:ext cx="1011936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000000"/>
                </a:solidFill>
                <a:latin typeface="Arial Rounded MT Bold" panose="020F0704030504030204" pitchFamily="34" charset="0"/>
                <a:ea typeface="DM Serif Display"/>
                <a:cs typeface="DM Serif Display"/>
                <a:sym typeface="DM Serif Display"/>
              </a:rPr>
              <a:t>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B4E18-DC49-298A-7C63-EA61F236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69" y="1463520"/>
            <a:ext cx="3318158" cy="1659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7360B8-0C6D-A5AA-1A9B-987011BD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78" y="3739897"/>
            <a:ext cx="733527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62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316</TotalTime>
  <Words>572</Words>
  <Application>Microsoft Office PowerPoint</Application>
  <PresentationFormat>Widescreen</PresentationFormat>
  <Paragraphs>93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Agrandir</vt:lpstr>
      <vt:lpstr>Arial</vt:lpstr>
      <vt:lpstr>Arial Black</vt:lpstr>
      <vt:lpstr>Arial Rounded MT Bold</vt:lpstr>
      <vt:lpstr>Avenir Next LT Pro</vt:lpstr>
      <vt:lpstr>Avenir Next LT Pro Light</vt:lpstr>
      <vt:lpstr>Calibri</vt:lpstr>
      <vt:lpstr>Wingdings</vt:lpstr>
      <vt:lpstr>Custom</vt:lpstr>
      <vt:lpstr>Advanced excel project</vt:lpstr>
      <vt:lpstr>Excel reinforcement project</vt:lpstr>
      <vt:lpstr>Project overview</vt:lpstr>
      <vt:lpstr>Data Description and Preparation</vt:lpstr>
      <vt:lpstr>PowerPoint Presentation</vt:lpstr>
      <vt:lpstr>Key Metrics Calculation and Data Analysis </vt:lpstr>
      <vt:lpstr>PIVOT TABLE &amp; CHARTS</vt:lpstr>
      <vt:lpstr>Pivot table &amp; charts</vt:lpstr>
      <vt:lpstr>Pivot table &amp; charts</vt:lpstr>
      <vt:lpstr>Pivot table &amp; charts</vt:lpstr>
      <vt:lpstr>Pivot table &amp; charts</vt:lpstr>
      <vt:lpstr>Dashboard overview</vt:lpstr>
      <vt:lpstr>What if analysis</vt:lpstr>
      <vt:lpstr>What if analysis</vt:lpstr>
      <vt:lpstr>Macros and Automation </vt:lpstr>
      <vt:lpstr>Insights</vt:lpstr>
      <vt:lpstr>Recommendations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Janarthanan Marimuthu</dc:creator>
  <cp:lastModifiedBy>Remona Prabhu</cp:lastModifiedBy>
  <cp:revision>7</cp:revision>
  <dcterms:created xsi:type="dcterms:W3CDTF">2025-09-06T13:16:15Z</dcterms:created>
  <dcterms:modified xsi:type="dcterms:W3CDTF">2025-10-09T09:55:40Z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